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319" r:id="rId3"/>
    <p:sldId id="377" r:id="rId4"/>
    <p:sldId id="375" r:id="rId5"/>
    <p:sldId id="376" r:id="rId6"/>
    <p:sldId id="378" r:id="rId7"/>
    <p:sldId id="379" r:id="rId8"/>
    <p:sldId id="380" r:id="rId9"/>
    <p:sldId id="393" r:id="rId10"/>
    <p:sldId id="381" r:id="rId11"/>
    <p:sldId id="382" r:id="rId12"/>
    <p:sldId id="383" r:id="rId13"/>
    <p:sldId id="387" r:id="rId14"/>
    <p:sldId id="384" r:id="rId15"/>
    <p:sldId id="394" r:id="rId16"/>
    <p:sldId id="385" r:id="rId17"/>
    <p:sldId id="395" r:id="rId18"/>
    <p:sldId id="396" r:id="rId19"/>
    <p:sldId id="397" r:id="rId20"/>
    <p:sldId id="386" r:id="rId21"/>
    <p:sldId id="388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06.11.2022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Шаблоны.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14605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шаблонная функции с собственным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классом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382655" y="1928746"/>
            <a:ext cx="4318504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//a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"12.1234"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"12"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12.1234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1100571"/>
            <a:ext cx="7680357" cy="547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string 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(string s): s(s){}       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operator&gt;(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operator&gt;(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msa.s.length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 &gt;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msb.s.length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 &lt;&lt;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ms.s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18755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Шаблонная функция и собственная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3242"/>
            <a:ext cx="11455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некоторых случаях шаблон функции является неэффективным или неправильным для определенного типа. В этом случае можно специализировать шаблон, — то есть написать реализацию для данного типа.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8300"/>
            <a:ext cx="53717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&gt; b ? a: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? a : b;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175527" y="2232801"/>
            <a:ext cx="55256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string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maximum(string(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"11.1234"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string(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11.1234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Шаблонный 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138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Шаблоны</a:t>
            </a:r>
            <a:r>
              <a:rPr lang="en-US" dirty="0" smtClean="0"/>
              <a:t> </a:t>
            </a:r>
            <a:r>
              <a:rPr lang="ru-RU" dirty="0" smtClean="0"/>
              <a:t>классов аналогично шаблону функции объявляются при помощи ключевого слова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ru-RU" dirty="0" smtClean="0"/>
              <a:t>. </a:t>
            </a:r>
            <a:endParaRPr lang="en-US" dirty="0" smtClean="0"/>
          </a:p>
          <a:p>
            <a:r>
              <a:rPr lang="ru-RU" dirty="0" smtClean="0"/>
              <a:t>Далее </a:t>
            </a:r>
            <a:r>
              <a:rPr lang="ru-RU" dirty="0" smtClean="0"/>
              <a:t>следуют угловые скобки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dirty="0" smtClean="0"/>
              <a:t>между которыми через запятую указываться параметры шаблона. </a:t>
            </a:r>
            <a:endParaRPr lang="en-US" dirty="0" smtClean="0"/>
          </a:p>
          <a:p>
            <a:r>
              <a:rPr lang="ru-RU" dirty="0" smtClean="0"/>
              <a:t>После</a:t>
            </a:r>
            <a:r>
              <a:rPr lang="ru-RU" dirty="0" smtClean="0"/>
              <a:t> </a:t>
            </a:r>
            <a:r>
              <a:rPr lang="ru-RU" dirty="0" smtClean="0"/>
              <a:t>идет стандартное описание класса в котором для каких либо целей могут использоваться параметры шаблона, итоговая сигнатура будет выглядеть так</a:t>
            </a:r>
            <a:r>
              <a:rPr lang="en-US" dirty="0" smtClean="0"/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194848"/>
            <a:ext cx="115039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атрибута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метода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метода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!!!!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Вынос методов в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cpp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имеет нюансы</a:t>
            </a:r>
            <a:endParaRPr lang="ru-RU" sz="16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дружественного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&gt;,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!!!! Вынос методов в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cpp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имеет нюансы</a:t>
            </a:r>
            <a:endParaRPr lang="ru-RU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&gt;&gt;:&lt;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дружественного 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&gt;,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){…}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821" y="1981747"/>
            <a:ext cx="2178338" cy="21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Больше фактов о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шаблонах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6183" y="1100571"/>
            <a:ext cx="1138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Тип описанный в шаблоне может использоваться с префиксом </a:t>
            </a:r>
            <a:r>
              <a:rPr lang="en-US" dirty="0" err="1" smtClean="0"/>
              <a:t>const</a:t>
            </a:r>
            <a:r>
              <a:rPr lang="ru-RU" dirty="0" smtClean="0"/>
              <a:t>, а так же может использоваться как указательный или ссылочный тип, без изменения шаблона, т.е. если есть шаблон с типом Т, то в пределах шаблонной функции или класса могут быть объявлены константы типа </a:t>
            </a:r>
            <a:r>
              <a:rPr lang="en-US" dirty="0" smtClean="0"/>
              <a:t>T</a:t>
            </a:r>
            <a:r>
              <a:rPr lang="ru-RU" dirty="0" smtClean="0"/>
              <a:t>, а так же переменные типа</a:t>
            </a:r>
            <a:r>
              <a:rPr lang="en-US" dirty="0" smtClean="0"/>
              <a:t> </a:t>
            </a:r>
            <a:r>
              <a:rPr lang="ru-RU" dirty="0" smtClean="0"/>
              <a:t>указатель на Т(Т*) и ссылка на Т(Т</a:t>
            </a:r>
            <a:r>
              <a:rPr lang="en-US" dirty="0" smtClean="0"/>
              <a:t>&amp;</a:t>
            </a:r>
            <a:r>
              <a:rPr lang="ru-RU" dirty="0" smtClean="0"/>
              <a:t>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000787" y="23009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2958130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шаблонного класса, если используется </a:t>
            </a:r>
            <a:r>
              <a:rPr lang="ru-RU" dirty="0" smtClean="0"/>
              <a:t>дружественные функции</a:t>
            </a:r>
            <a:r>
              <a:rPr lang="ru-RU" dirty="0" smtClean="0"/>
              <a:t>, </a:t>
            </a:r>
            <a:r>
              <a:rPr lang="ru-RU" dirty="0" smtClean="0"/>
              <a:t>при написании определений метода требуется для каждого метода использовать полное объявление </a:t>
            </a:r>
            <a:r>
              <a:rPr lang="ru-RU" dirty="0" smtClean="0"/>
              <a:t>шаблона</a:t>
            </a:r>
            <a:r>
              <a:rPr lang="en-US" dirty="0" smtClean="0"/>
              <a:t>:</a:t>
            </a:r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526183" y="3615360"/>
            <a:ext cx="94910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operator[](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Array&lt;TF&gt;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Array&lt;T&gt;::operator[](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Описание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50733"/>
            <a:ext cx="109486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Array{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T* container =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length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Array(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N, T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):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length(N), container(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T[N])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 length;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container[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T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operator[](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container[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getLen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length;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TF&gt;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out, Array&lt;TF&gt;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36024" y="222795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unite(Array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second){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T* result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T[length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length;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result[k++] = container[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result[k++] = second[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delete container;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container = result;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length +=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9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043189"/>
            <a:ext cx="96686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Array{…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Iterator{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Array&lt;T&gt;* container;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Iterator(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index, Array&lt;T&gt;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container):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container(container),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index(index &gt; container-&gt;length ?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index){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Iterator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operator++(){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(index != container-&gt;length)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index++;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index =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operator*(){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(*container)[index];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operator!=(Iterator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it){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it.index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38047" y="3889934"/>
            <a:ext cx="58539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operator&lt;&lt;(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"[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out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out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]"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out;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769" y="1354748"/>
            <a:ext cx="2578631" cy="17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41021" y="1305342"/>
            <a:ext cx="11509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(time(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first(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second(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third(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second.getLen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second[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=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el: first)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el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// [ 0, 0, 0, 0, 0, 0, 0, 0, 0, 0 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second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[ 45, 78, 71, 67, 30 ]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third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[ 0.5, 0.5, 0.5, 0.5, 0.5, 0.5 ]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first.unite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(second);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first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[ 0, 0, 0, 0, 0, 0, 0, 0, 0, 0, 30, 38, 91, 22, 34 ]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first.unite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(third); //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 существует подходящего определяемого пользователем преобразования из "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Array&lt;double&gt;"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 "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Array&lt;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&gt;"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организации больших программ со значительным количеством классов и большими размерами этих классов, является логичным желание разбить программу на несколько файлов. Шаблоны так же можно выносить в отдельные от основной функции файлы, но у них существует ряд ограничений</a:t>
            </a:r>
            <a:r>
              <a:rPr lang="ru-RU" dirty="0"/>
              <a:t>.</a:t>
            </a:r>
            <a:endParaRPr lang="en-US" dirty="0" smtClean="0"/>
          </a:p>
          <a:p>
            <a:r>
              <a:rPr lang="ru-RU" b="1" dirty="0" smtClean="0"/>
              <a:t>Во первых. </a:t>
            </a:r>
            <a:r>
              <a:rPr lang="ru-RU" dirty="0" smtClean="0"/>
              <a:t>Шаблон можно вынести в </a:t>
            </a:r>
            <a:r>
              <a:rPr lang="en-US" dirty="0" smtClean="0"/>
              <a:t>h </a:t>
            </a:r>
            <a:r>
              <a:rPr lang="ru-RU" dirty="0" smtClean="0"/>
              <a:t>файл из файла с функцией </a:t>
            </a:r>
            <a:r>
              <a:rPr lang="en-US" dirty="0" smtClean="0"/>
              <a:t>main</a:t>
            </a:r>
            <a:r>
              <a:rPr lang="ru-RU" dirty="0" smtClean="0"/>
              <a:t> или с тем местом где он используется, ничего не меняя в этом классе. Это является стандартным способом отделения шаблона от кода.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19" y="2725493"/>
            <a:ext cx="8901250" cy="35120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561" y="2725493"/>
            <a:ext cx="2156110" cy="1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Во вторых. </a:t>
            </a:r>
            <a:r>
              <a:rPr lang="ru-RU" dirty="0" smtClean="0"/>
              <a:t>Можно пойти дальше и изъявить желание разбить шаблон на файлы </a:t>
            </a:r>
            <a:r>
              <a:rPr lang="en-US" dirty="0" smtClean="0"/>
              <a:t>h</a:t>
            </a:r>
            <a:r>
              <a:rPr lang="ru-RU" dirty="0" smtClean="0"/>
              <a:t> и </a:t>
            </a:r>
            <a:r>
              <a:rPr lang="en-US" dirty="0" err="1" smtClean="0"/>
              <a:t>cpp</a:t>
            </a:r>
            <a:r>
              <a:rPr lang="ru-RU" dirty="0" smtClean="0"/>
              <a:t>. Это желание столкнется с рядом проблем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Сначала, требуется в каждом вынесенном методе использовать приставку </a:t>
            </a:r>
            <a:r>
              <a:rPr lang="en-US" dirty="0" smtClean="0"/>
              <a:t>template &lt;</a:t>
            </a:r>
            <a:r>
              <a:rPr lang="en-US" dirty="0" err="1" smtClean="0"/>
              <a:t>typename</a:t>
            </a:r>
            <a:r>
              <a:rPr lang="en-US" dirty="0" smtClean="0"/>
              <a:t> T&gt;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98976" y="21714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Array&lt;T&gt;::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length;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3340594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Далее, шаблонный класс разделенный на 2 части после сборки на этапе  единиц трансляции, начнет вызывать проблемы на этапе линковки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ru-RU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55" y="4049128"/>
            <a:ext cx="10407363" cy="22137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2360015"/>
            <a:ext cx="1009650" cy="8191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05" y="4244253"/>
            <a:ext cx="2483118" cy="18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решения этой проблемы, потребуется в конце </a:t>
            </a:r>
            <a:r>
              <a:rPr lang="en-US" dirty="0" err="1" smtClean="0"/>
              <a:t>cpp</a:t>
            </a:r>
            <a:r>
              <a:rPr lang="en-US" dirty="0" smtClean="0"/>
              <a:t> </a:t>
            </a:r>
            <a:r>
              <a:rPr lang="ru-RU" dirty="0" smtClean="0"/>
              <a:t>файла с реализацией, указать компилятору какие в варианты шаблонов под какие типы нужно сгенерировать.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93416" y="3802259"/>
            <a:ext cx="113892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Обратите внимание, что если у класса есть дружественные функции, они должны быть так же обозначены, как варианты для обязательной компиляции.</a:t>
            </a:r>
          </a:p>
          <a:p>
            <a:endParaRPr lang="ru-RU" b="1" dirty="0"/>
          </a:p>
          <a:p>
            <a:r>
              <a:rPr lang="ru-RU" dirty="0" smtClean="0"/>
              <a:t>Причина происходящего в том, что при разбиении на 2 </a:t>
            </a:r>
            <a:r>
              <a:rPr lang="en-US" dirty="0" err="1" smtClean="0"/>
              <a:t>cpp</a:t>
            </a:r>
            <a:r>
              <a:rPr lang="en-US" dirty="0" smtClean="0"/>
              <a:t> </a:t>
            </a:r>
            <a:r>
              <a:rPr lang="ru-RU" dirty="0" smtClean="0"/>
              <a:t>файла, компилятор, при компиляции файла с реализацией шаблонного класса не генерирует все варианты шаблонов. Тогда как, к моменту компиляции файла с </a:t>
            </a:r>
            <a:r>
              <a:rPr lang="en-US" dirty="0" smtClean="0"/>
              <a:t>main </a:t>
            </a:r>
            <a:r>
              <a:rPr lang="ru-RU" dirty="0" smtClean="0"/>
              <a:t>функцией нет ни одного варианта скомпилированного шаблона, и при этом нет самого шаблона. Поэтому возникает ошибка связывания при вызове любой функции шаблонного класса.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6" y="2178156"/>
            <a:ext cx="9452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000" y="1754384"/>
            <a:ext cx="2238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7330476" y="1728928"/>
            <a:ext cx="3607665" cy="3432207"/>
            <a:chOff x="8136235" y="2007841"/>
            <a:chExt cx="3607665" cy="343220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6235" y="2268693"/>
              <a:ext cx="3162300" cy="1704975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0813" y="2007841"/>
              <a:ext cx="1733550" cy="90487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1275" y="3620773"/>
              <a:ext cx="1952625" cy="84772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1575" y="4468498"/>
              <a:ext cx="3038475" cy="971550"/>
            </a:xfrm>
            <a:prstGeom prst="rect">
              <a:avLst/>
            </a:prstGeom>
          </p:spPr>
        </p:pic>
      </p:grpSp>
      <p:pic>
        <p:nvPicPr>
          <p:cNvPr id="10" name="Picture 2" descr="матерь божья ну что это за хрень, Мем - Рисовач .Ру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1" y="1139982"/>
            <a:ext cx="60388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32" y="1139982"/>
            <a:ext cx="6229865" cy="4610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2197826" y="1072372"/>
            <a:ext cx="333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МАТЕРЬ БОЖЬЯ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1479662" y="5103751"/>
            <a:ext cx="497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НУ ЗАЧЕМ ВОТ ЭТО ВСЕ?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Дополнительные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аргументы шаблона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48165"/>
            <a:ext cx="113892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Аргументы шаблонов могут быть в том числе и не типами, а конкретными значениями какого либо типа.</a:t>
            </a:r>
            <a:r>
              <a:rPr lang="en-US" dirty="0" smtClean="0"/>
              <a:t> </a:t>
            </a:r>
            <a:r>
              <a:rPr lang="ru-RU" dirty="0" smtClean="0"/>
              <a:t>Однако есть существенные ограничения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роли параметров шаблонов могут выступать целочисленные константы (включая перечисления) или указатели на объекты с внешним связыванием.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чисел с плавающей точкой и объектов с типом класса в качестве параметров шаблона не допускается</a:t>
            </a:r>
            <a:r>
              <a:rPr lang="ru-RU" dirty="0" smtClean="0"/>
              <a:t>.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445950" y="3164681"/>
            <a:ext cx="74841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T,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SIZE&gt;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Array{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T* container =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Array(T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container(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 SIZE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container[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operator[](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container[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Немного критики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412609"/>
            <a:ext cx="108308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Было бы глупо отрицать проблемы шаблонов которые существуют, вот те которые выделяют и которые плавают на поверхности вопроса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</a:t>
            </a:r>
            <a:r>
              <a:rPr lang="ru-RU" dirty="0" smtClean="0"/>
              <a:t>переноса </a:t>
            </a:r>
            <a:r>
              <a:rPr lang="ru-RU" dirty="0" smtClean="0"/>
              <a:t>на другие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поддержки отладки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поддержки ввода</a:t>
            </a:r>
            <a:r>
              <a:rPr lang="en-US" dirty="0" smtClean="0"/>
              <a:t>/</a:t>
            </a:r>
            <a:r>
              <a:rPr lang="ru-RU" dirty="0" smtClean="0"/>
              <a:t>вывода в процессе спецификации шаблона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Длительное время компиляции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Снижение читабельности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Проблему диагностики ошибок из-за их сомнительного </a:t>
            </a:r>
            <a:r>
              <a:rPr lang="ru-RU" dirty="0" smtClean="0"/>
              <a:t>формата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проверки аргументов шаблона (Решена при помощи концептов в С++ 20)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В некоторых языках есть аналоги шаблонов, которые по мнению некоторых работают лучше, или имеют другие преимущества, так </a:t>
            </a:r>
            <a:r>
              <a:rPr lang="en-US" dirty="0" smtClean="0"/>
              <a:t>Java </a:t>
            </a:r>
            <a:r>
              <a:rPr lang="ru-RU" dirty="0" smtClean="0"/>
              <a:t>реализует свою систему обобщенного программирования, есть языки которые специализируются на программировании типов, что требует от них обобщающих подходов, и при этом они не требуют шаблонов как в С++. Так же есть язык </a:t>
            </a:r>
            <a:r>
              <a:rPr lang="en-US" dirty="0" smtClean="0"/>
              <a:t>D</a:t>
            </a:r>
            <a:r>
              <a:rPr lang="ru-RU" dirty="0" smtClean="0"/>
              <a:t>, в котором систем шаблонов считается более мощной чем в С++.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914" y="2369483"/>
            <a:ext cx="2419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6" name="Picture 2" descr="Все мемы устал - Рисовач .Р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6"/>
          <a:stretch/>
        </p:blipFill>
        <p:spPr bwMode="auto">
          <a:xfrm>
            <a:off x="124880" y="83951"/>
            <a:ext cx="5129384" cy="2856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перегрузка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21264" y="1437778"/>
            <a:ext cx="80032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maximum(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13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d = maximum(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d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1.76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s = maximum(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s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a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да, лажа ( 360 X 640 ) — Видео | ВКонтакт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248" y="4070352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36582" y="5961765"/>
            <a:ext cx="125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Да… лажа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1944" y="1158877"/>
            <a:ext cx="111481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Метапрограммирование</a:t>
            </a:r>
            <a:r>
              <a:rPr lang="ru-RU" dirty="0"/>
              <a:t> — вид программирования, связанный с созданием программ, которые порождают другие программы как результат своей </a:t>
            </a:r>
            <a:r>
              <a:rPr lang="ru-RU" dirty="0" smtClean="0"/>
              <a:t>работы</a:t>
            </a:r>
          </a:p>
          <a:p>
            <a:r>
              <a:rPr lang="ru-RU" dirty="0">
                <a:solidFill>
                  <a:srgbClr val="202122"/>
                </a:solidFill>
              </a:rPr>
              <a:t>При этом подходе код программы не пишется вручную, а создаётся автоматически программой-генератором на основе другой программы.</a:t>
            </a:r>
          </a:p>
          <a:p>
            <a:r>
              <a:rPr lang="ru-RU" dirty="0"/>
              <a:t>Различаются два принципиально различных вида </a:t>
            </a:r>
            <a:r>
              <a:rPr lang="ru-RU" dirty="0" err="1"/>
              <a:t>кодогенерации</a:t>
            </a:r>
            <a:r>
              <a:rPr lang="ru-RU" dirty="0"/>
              <a:t>:</a:t>
            </a:r>
          </a:p>
          <a:p>
            <a:r>
              <a:rPr lang="ru-RU" dirty="0"/>
              <a:t>генератор является физически отдельной бинарной программой, необязательно написанной на целевом языке.</a:t>
            </a:r>
          </a:p>
          <a:p>
            <a:r>
              <a:rPr lang="ru-RU" dirty="0"/>
              <a:t>целевой язык является одновременно языком реализации генератора, так что метапрограмма составляет с целевой программой единое целое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3744200"/>
            <a:ext cx="666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547249"/>
            <a:ext cx="10924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Шаблоны</a:t>
            </a:r>
            <a:r>
              <a:rPr lang="ru-RU" dirty="0" smtClean="0"/>
              <a:t> (</a:t>
            </a:r>
            <a:r>
              <a:rPr lang="ru-RU" b="1" dirty="0" err="1" smtClean="0"/>
              <a:t>template</a:t>
            </a:r>
            <a:r>
              <a:rPr lang="ru-RU" dirty="0"/>
              <a:t>) — средство языка C++, предназначенное для кодирования обобщённых алгоритмов, без привязки к некоторым параметрам (например, типам данных, размерам буферов, значениям по умолчанию).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493417" y="2470579"/>
            <a:ext cx="10924514" cy="3416320"/>
            <a:chOff x="331961" y="3718679"/>
            <a:chExt cx="10924514" cy="3416320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331961" y="3718679"/>
              <a:ext cx="546225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i="1" dirty="0">
                  <a:solidFill>
                    <a:srgbClr val="222222"/>
                  </a:solidFill>
                </a:rPr>
                <a:t>Шаблоны функций</a:t>
              </a:r>
              <a:r>
                <a:rPr lang="ru-RU" i="1" dirty="0">
                  <a:solidFill>
                    <a:srgbClr val="222222"/>
                  </a:solidFill>
                </a:rPr>
                <a:t> </a:t>
              </a:r>
              <a:r>
                <a:rPr lang="ru-RU" i="1" dirty="0" smtClean="0">
                  <a:solidFill>
                    <a:srgbClr val="222222"/>
                  </a:solidFill>
                </a:rPr>
                <a:t>– </a:t>
              </a:r>
              <a:r>
                <a:rPr lang="ru-RU" i="1" dirty="0">
                  <a:solidFill>
                    <a:srgbClr val="222222"/>
                  </a:solidFill>
                </a:rPr>
                <a:t>это обобщенное описание поведения функций, которые могут вызываться для объектов разных типов.</a:t>
              </a:r>
              <a:r>
                <a:rPr lang="ru-RU" dirty="0">
                  <a:solidFill>
                    <a:srgbClr val="222222"/>
                  </a:solidFill>
                </a:rPr>
                <a:t> Другими словами, шаблон функции (шаблонная функция, обобщённая функция) представляет собой семейство разных функций (или описание алгоритма). По описанию шаблон функции похож на обычную функцию: разница в том, что некоторые элементы не определены (типы, константы) и являются параметризованными.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/>
                <a:t/>
              </a:r>
              <a:br>
                <a:rPr lang="ru-RU" dirty="0"/>
              </a:b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794218" y="3718679"/>
              <a:ext cx="5462257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i="1" dirty="0">
                  <a:solidFill>
                    <a:srgbClr val="222222"/>
                  </a:solidFill>
                </a:rPr>
                <a:t>Шаблоны классов</a:t>
              </a:r>
              <a:r>
                <a:rPr lang="ru-RU" i="1" dirty="0">
                  <a:solidFill>
                    <a:srgbClr val="222222"/>
                  </a:solidFill>
                </a:rPr>
                <a:t> </a:t>
              </a:r>
              <a:r>
                <a:rPr lang="ru-RU" i="1" dirty="0" smtClean="0">
                  <a:solidFill>
                    <a:srgbClr val="222222"/>
                  </a:solidFill>
                </a:rPr>
                <a:t>– </a:t>
              </a:r>
              <a:r>
                <a:rPr lang="ru-RU" i="1" dirty="0">
                  <a:solidFill>
                    <a:srgbClr val="222222"/>
                  </a:solidFill>
                </a:rPr>
                <a:t>обобщенное описание пользовательского типа, в котором могут быть </a:t>
              </a:r>
              <a:r>
                <a:rPr lang="ru-RU" i="1" dirty="0" err="1" smtClean="0">
                  <a:solidFill>
                    <a:srgbClr val="222222"/>
                  </a:solidFill>
                </a:rPr>
                <a:t>параметризованны</a:t>
              </a:r>
              <a:r>
                <a:rPr lang="ru-RU" i="1" dirty="0" smtClean="0">
                  <a:solidFill>
                    <a:srgbClr val="222222"/>
                  </a:solidFill>
                </a:rPr>
                <a:t> </a:t>
              </a:r>
              <a:r>
                <a:rPr lang="ru-RU" i="1" dirty="0">
                  <a:solidFill>
                    <a:srgbClr val="222222"/>
                  </a:solidFill>
                </a:rPr>
                <a:t>атрибуты и операции типа.</a:t>
              </a:r>
              <a:r>
                <a:rPr lang="ru-RU" dirty="0">
                  <a:solidFill>
                    <a:srgbClr val="222222"/>
                  </a:solidFill>
                </a:rPr>
                <a:t> Представляют собой конструкции, по которым могут быть сгенерированы действительные классы путём подстановки вместо параметров конкретных аргументов.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Первый способ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аблонная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70548"/>
            <a:ext cx="11389256" cy="5085805"/>
            <a:chOff x="401372" y="1368872"/>
            <a:chExt cx="11389256" cy="5085805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401372" y="1368872"/>
              <a:ext cx="1138925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Шаблоны объявляются при помощи ключевого слова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template</a:t>
              </a:r>
              <a:r>
                <a:rPr lang="ru-RU" dirty="0" smtClean="0"/>
                <a:t>, которое является началом шаблона, и сигнализирует компилятору интерпретировать дальнейшую функцию как шаблон. Далее следуют угловые скобки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ru-RU" dirty="0" smtClean="0"/>
                <a:t>между которыми через запятую указываться параметры шаблона. Основными параметрами шаблона являются вариативные типы, для того что бы их указать нужно использовать либо ключевое слово</a:t>
              </a:r>
              <a:r>
                <a:rPr lang="en-US" dirty="0" smtClean="0"/>
                <a:t> 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typename</a:t>
              </a:r>
              <a:r>
                <a:rPr lang="ru-RU" dirty="0" smtClean="0"/>
                <a:t> либо 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 smtClean="0"/>
                <a:t> </a:t>
              </a:r>
              <a:r>
                <a:rPr lang="ru-RU" dirty="0" smtClean="0"/>
                <a:t>разницы между которыми в данном контексте нет никакой, и можно использовать любое, в итоге сигнатура шаблонной функции будет такой</a:t>
              </a:r>
              <a:r>
                <a:rPr lang="en-US" dirty="0" smtClean="0"/>
                <a:t>: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01373" y="3323252"/>
              <a:ext cx="113892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template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typename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&lt;my type name&gt;&gt;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&lt;function name&gt;(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a, 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b){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a &gt; b ? a: b;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01372" y="4565799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После объявления шаблона, компилятор соберет все места использования вашей шаблонной функции и сгенерирует то количество уникальных функций каждая их которых будет принимать в себя аргументы определенных типов, сколько различающихся по типу посылаемых значений вызовов будет в вашем коде.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01372" y="5531347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00"/>
                  </a:solidFill>
                </a:rPr>
                <a:t>У шаблонов функций </a:t>
              </a:r>
              <a:r>
                <a:rPr lang="ru-RU" dirty="0" smtClean="0">
                  <a:solidFill>
                    <a:srgbClr val="000000"/>
                  </a:solidFill>
                </a:rPr>
                <a:t>есть два основных недостатка:</a:t>
              </a:r>
              <a:endParaRPr lang="ru-RU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000000"/>
                  </a:solidFill>
                </a:rPr>
                <a:t>Сумасшедшие </a:t>
              </a:r>
              <a:r>
                <a:rPr lang="ru-RU" dirty="0">
                  <a:solidFill>
                    <a:srgbClr val="000000"/>
                  </a:solidFill>
                </a:rPr>
                <a:t>сообщения об ошибках, которые намного сложнее </a:t>
              </a:r>
              <a:r>
                <a:rPr lang="ru-RU" dirty="0" smtClean="0">
                  <a:solidFill>
                    <a:srgbClr val="000000"/>
                  </a:solidFill>
                </a:rPr>
                <a:t>расшифровать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000000"/>
                  </a:solidFill>
                </a:rPr>
                <a:t>увеличивают </a:t>
              </a:r>
              <a:r>
                <a:rPr lang="ru-RU" dirty="0">
                  <a:solidFill>
                    <a:srgbClr val="000000"/>
                  </a:solidFill>
                </a:rPr>
                <a:t>время компиляции и размер </a:t>
              </a:r>
              <a:r>
                <a:rPr lang="ru-RU" dirty="0" smtClean="0">
                  <a:solidFill>
                    <a:srgbClr val="000000"/>
                  </a:solidFill>
                </a:rPr>
                <a:t>кода</a:t>
              </a:r>
              <a:endParaRPr lang="ru-RU" b="0" i="0" dirty="0">
                <a:solidFill>
                  <a:srgbClr val="00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шаблонная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d = 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 = 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s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3743" y="5433023"/>
            <a:ext cx="10924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Вся задача по перегрузки функции ложиться на компилятор и функция может быть перегружена только в том случае, если тип имеет соответствующие операции сравнения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2" y="1865995"/>
            <a:ext cx="2694175" cy="30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Первый способ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0630" y="1254162"/>
            <a:ext cx="10188166" cy="4648954"/>
            <a:chOff x="401371" y="1368872"/>
            <a:chExt cx="11389256" cy="346248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401372" y="1368872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Если вы вспомните существует такой специализированный тип в С++ как </a:t>
              </a:r>
              <a:r>
                <a:rPr lang="en-US" dirty="0" smtClean="0"/>
                <a:t>auto</a:t>
              </a:r>
              <a:r>
                <a:rPr lang="ru-RU" dirty="0" smtClean="0"/>
                <a:t> который позволяет не указывать конкретный тип, а компилятор самостоятельно подберет нужный во время компиляции и сделает все необходимое для работоспособности вашего кода, поэтому функцию можно так же переделать так</a:t>
              </a:r>
              <a:r>
                <a:rPr lang="en-US" dirty="0" smtClean="0"/>
                <a:t>:</a:t>
              </a: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447701" y="2292202"/>
              <a:ext cx="11342925" cy="1306602"/>
              <a:chOff x="652918" y="2459503"/>
              <a:chExt cx="11342925" cy="1306602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7907047" y="2459503"/>
                <a:ext cx="4088796" cy="1306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!Важно отметить что это работает не на любом компиляторе, да и редактор на такое использование в большинстве случаев будет ругаться, но на </a:t>
                </a:r>
                <a:r>
                  <a:rPr lang="en-US" dirty="0" err="1" smtClean="0"/>
                  <a:t>mingw</a:t>
                </a:r>
                <a:r>
                  <a:rPr lang="en-US" dirty="0" smtClean="0"/>
                  <a:t> </a:t>
                </a:r>
                <a:r>
                  <a:rPr lang="ru-RU" dirty="0" smtClean="0"/>
                  <a:t>оно </a:t>
                </a:r>
                <a:r>
                  <a:rPr lang="ru-RU" dirty="0" err="1" smtClean="0"/>
                  <a:t>копилируется</a:t>
                </a:r>
                <a:r>
                  <a:rPr lang="ru-RU" dirty="0" smtClean="0"/>
                  <a:t>.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652918" y="2785075"/>
                <a:ext cx="7254129" cy="687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maximum(</a:t>
                </a:r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a, </a:t>
                </a:r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b){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 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a &gt; b ? a: b;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Прямоугольник 11"/>
            <p:cNvSpPr/>
            <p:nvPr/>
          </p:nvSpPr>
          <p:spPr>
            <a:xfrm>
              <a:off x="401371" y="3631031"/>
              <a:ext cx="113892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Отличие шаблонов от подобного рода созданных функций в том, что в шаблоне мы не указываем точный тип, но мы требуем что бы аргументы в функции были одного типа, и возвращаемое значение было этого же типа, тогда как </a:t>
              </a:r>
              <a:r>
                <a:rPr lang="en-US" dirty="0" smtClean="0"/>
                <a:t>auto </a:t>
              </a:r>
              <a:r>
                <a:rPr lang="ru-RU" dirty="0" smtClean="0"/>
                <a:t>не предполагает никакого требования к вызову такой функции, почему и считается неприменимым к подобному использованию.</a:t>
              </a:r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30631" y="5530311"/>
            <a:ext cx="10188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111111"/>
                </a:solidFill>
              </a:rPr>
              <a:t>Любой шаблон функции предполагает наличие определенных свойств параметризованного типа, в зависимости от реализации (например, оператора копирования, оператора сравнения, наличия определенного метода и т.д.).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918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 определение типа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15671" y="1166843"/>
            <a:ext cx="79606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&gt; b ? a: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3743" y="5229493"/>
            <a:ext cx="10924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Такой способ появился после 11 стандарта. По сути, вся задача по перегрузки функции ложиться на компилятор и функция может быть перегружена только в том случае, если тип имеет соответствующие операции сравнения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1" name="Picture 2" descr="Мем: &quot;ой как удобно&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585" y="2537812"/>
            <a:ext cx="2959574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1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2661</TotalTime>
  <Words>1286</Words>
  <Application>Microsoft Office PowerPoint</Application>
  <PresentationFormat>Широкоэкранный</PresentationFormat>
  <Paragraphs>345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362</cp:revision>
  <dcterms:created xsi:type="dcterms:W3CDTF">2018-10-31T17:08:02Z</dcterms:created>
  <dcterms:modified xsi:type="dcterms:W3CDTF">2022-11-06T17:44:49Z</dcterms:modified>
</cp:coreProperties>
</file>